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4" r:id="rId35"/>
    <p:sldId id="963" r:id="rId36"/>
    <p:sldId id="396" r:id="rId37"/>
    <p:sldId id="953" r:id="rId38"/>
    <p:sldId id="935" r:id="rId39"/>
    <p:sldId id="934" r:id="rId40"/>
    <p:sldId id="975" r:id="rId41"/>
    <p:sldId id="942" r:id="rId42"/>
    <p:sldId id="381" r:id="rId43"/>
    <p:sldId id="626" r:id="rId44"/>
    <p:sldId id="926" r:id="rId45"/>
    <p:sldId id="402" r:id="rId46"/>
    <p:sldId id="925" r:id="rId47"/>
    <p:sldId id="403" r:id="rId48"/>
    <p:sldId id="976" r:id="rId49"/>
    <p:sldId id="406" r:id="rId50"/>
    <p:sldId id="932" r:id="rId51"/>
    <p:sldId id="943" r:id="rId52"/>
    <p:sldId id="960" r:id="rId53"/>
    <p:sldId id="961" r:id="rId54"/>
    <p:sldId id="962" r:id="rId55"/>
    <p:sldId id="916" r:id="rId56"/>
    <p:sldId id="410" r:id="rId57"/>
    <p:sldId id="915" r:id="rId58"/>
    <p:sldId id="928" r:id="rId59"/>
    <p:sldId id="917" r:id="rId60"/>
    <p:sldId id="968" r:id="rId61"/>
    <p:sldId id="977" r:id="rId62"/>
    <p:sldId id="966" r:id="rId63"/>
    <p:sldId id="413" r:id="rId64"/>
    <p:sldId id="971" r:id="rId65"/>
    <p:sldId id="973" r:id="rId66"/>
    <p:sldId id="972" r:id="rId67"/>
    <p:sldId id="414" r:id="rId68"/>
    <p:sldId id="417" r:id="rId69"/>
    <p:sldId id="418" r:id="rId70"/>
    <p:sldId id="419" r:id="rId71"/>
    <p:sldId id="415" r:id="rId72"/>
    <p:sldId id="918" r:id="rId73"/>
    <p:sldId id="974" r:id="rId74"/>
    <p:sldId id="421" r:id="rId75"/>
    <p:sldId id="930" r:id="rId76"/>
    <p:sldId id="929" r:id="rId77"/>
    <p:sldId id="970"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77"/>
            <p14:sldId id="966"/>
            <p14:sldId id="413"/>
            <p14:sldId id="971"/>
            <p14:sldId id="973"/>
            <p14:sldId id="972"/>
            <p14:sldId id="414"/>
            <p14:sldId id="417"/>
            <p14:sldId id="418"/>
            <p14:sldId id="419"/>
            <p14:sldId id="415"/>
            <p14:sldId id="918"/>
            <p14:sldId id="974"/>
            <p14:sldId id="421"/>
            <p14:sldId id="930"/>
            <p14:sldId id="929"/>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a:srgbClr val="D8D8D8"/>
    <a:srgbClr val="800080"/>
    <a:srgbClr val="D8E9D3"/>
    <a:srgbClr val="A5AEA3"/>
    <a:srgbClr val="949494"/>
    <a:srgbClr val="FFFFFF"/>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89186" autoAdjust="0"/>
  </p:normalViewPr>
  <p:slideViewPr>
    <p:cSldViewPr>
      <p:cViewPr varScale="1">
        <p:scale>
          <a:sx n="112" d="100"/>
          <a:sy n="112" d="100"/>
        </p:scale>
        <p:origin x="110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90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2</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m:t>
                      </m:r>
                      <m:r>
                        <a:rPr lang="en-US" altLang="zh-TW" sz="1200" i="1" smtClean="0">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m:t>
                    </m:r>
                    <m:r>
                      <a:rPr lang="en-US" altLang="zh-CN" sz="1200">
                        <a:latin typeface="Cambria Math" panose="02040503050406030204" pitchFamily="18" charset="0"/>
                      </a:rPr>
                      <m:t>×</m:t>
                    </m:r>
                    <m:r>
                      <a:rPr lang="en-US" altLang="zh-CN" sz="1200">
                        <a:latin typeface="Cambria Math" panose="02040503050406030204" pitchFamily="18" charset="0"/>
                      </a:rPr>
                      <m:t>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m:t>
                    </m:r>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r>
                  <a:rPr lang="en-US" i="0" dirty="0">
                    <a:latin typeface="Cambria Math" panose="02040503050406030204" pitchFamily="18" charset="0"/>
                  </a:rPr>
                  <a:t>28×28</a:t>
                </a:r>
                <a:r>
                  <a:rPr lang="en-US" b="0" i="0" dirty="0">
                    <a:latin typeface="Cambria Math" panose="02040503050406030204" pitchFamily="18" charset="0"/>
                  </a:rPr>
                  <a:t>×</a:t>
                </a:r>
                <a:r>
                  <a:rPr lang="en-US" i="0" dirty="0">
                    <a:latin typeface="Cambria Math" panose="02040503050406030204" pitchFamily="18" charset="0"/>
                  </a:rPr>
                  <a:t>10</a:t>
                </a:r>
                <a:r>
                  <a:rPr lang="en-US" dirty="0"/>
                  <a:t>). </a:t>
                </a:r>
              </a:p>
              <a:p>
                <a:pPr lvl="1"/>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40722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tiff"/><Relationship Id="rId1" Type="http://schemas.openxmlformats.org/officeDocument/2006/relationships/slideLayout" Target="../slideLayouts/slideLayout2.xml"/><Relationship Id="rId4" Type="http://schemas.openxmlformats.org/officeDocument/2006/relationships/image" Target="../media/image107.tiff"/></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0.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5" Type="http://schemas.openxmlformats.org/officeDocument/2006/relationships/hyperlink" Target="https://www.youtube.com/watch?v=T7o3xvJLuHk" TargetMode="External"/><Relationship Id="rId4" Type="http://schemas.openxmlformats.org/officeDocument/2006/relationships/image" Target="../media/image117.jpe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2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25.png"/><Relationship Id="rId9" Type="http://schemas.openxmlformats.org/officeDocument/2006/relationships/image" Target="../media/image60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L3.1 </a:t>
            </a:r>
            <a:r>
              <a:rPr lang="en-US" dirty="0"/>
              <a:t>CNN for Computer Vision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170099"/>
          </a:xfrm>
          <a:prstGeom prst="rect">
            <a:avLst/>
          </a:prstGeom>
          <a:noFill/>
        </p:spPr>
        <p:txBody>
          <a:bodyPr wrap="square">
            <a:spAutoFit/>
          </a:bodyPr>
          <a:lstStyle/>
          <a:p>
            <a:pPr marL="0" indent="0">
              <a:buNone/>
            </a:pPr>
            <a:r>
              <a:rPr lang="en-US" sz="2000" dirty="0"/>
              <a:t>Two filters (blue and green) generate two 2D activation maps (blue and green), stacked </a:t>
            </a:r>
            <a:r>
              <a:rPr lang="en-US" sz="2000" b="0" i="0" dirty="0">
                <a:solidFill>
                  <a:srgbClr val="000000"/>
                </a:solidFill>
                <a:effectLst/>
                <a:latin typeface="Roboto"/>
              </a:rPr>
              <a:t>along the depth dimension to produce a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052736"/>
                <a:ext cx="8525136" cy="2136865"/>
              </a:xfrm>
            </p:spPr>
            <p:txBody>
              <a:bodyPr>
                <a:normAutofit fontScale="625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different activation maps (feature maps), each computed by convolution of one filter with the input</a:t>
                </a:r>
              </a:p>
              <a:p>
                <a:pPr lvl="1"/>
                <a:r>
                  <a:rPr lang="en-US" dirty="0"/>
                  <a:t>For each 5×5 patch of the input, there are 6 different neurons looking at it, each extracting different features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052736"/>
                <a:ext cx="8525136" cy="2136865"/>
              </a:xfrm>
              <a:blipFill>
                <a:blip r:embed="rId3"/>
                <a:stretch>
                  <a:fillRect l="-643"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6x6 input feature map w. 3 channels; 2 3x3 filters with depth 3; 4x4 output feature map w. 2 channels</a:t>
            </a:r>
          </a:p>
          <a:p>
            <a:r>
              <a:rPr lang="en-US" dirty="0"/>
              <a:t># channels of input feature map == # depth of each filter (3)</a:t>
            </a:r>
          </a:p>
          <a:p>
            <a:r>
              <a:rPr lang="en-US" dirty="0"/>
              <a:t># channels of output feature map == # filters (2)</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980728"/>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980728"/>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594716"/>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444019"/>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444019"/>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594716"/>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4709818"/>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4850968"/>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613669"/>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464269"/>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4850968"/>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584860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377542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215247"/>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472021"/>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472021"/>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215247"/>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026410"/>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472021"/>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472021"/>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026410"/>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590110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52049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51175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36106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36106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51175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576564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369246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15727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13228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38906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38906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13228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539615"/>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38459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38459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53961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60813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10608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393438"/>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39343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10608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154110"/>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5762594"/>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244425"/>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492543"/>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4943786"/>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8" name="TextBox 7">
            <a:extLst>
              <a:ext uri="{FF2B5EF4-FFF2-40B4-BE49-F238E27FC236}">
                <a16:creationId xmlns:a16="http://schemas.microsoft.com/office/drawing/2014/main" id="{84A28947-FBC2-1A5A-3F9F-3101B12C6C8E}"/>
              </a:ext>
            </a:extLst>
          </p:cNvPr>
          <p:cNvSpPr txBox="1"/>
          <p:nvPr/>
        </p:nvSpPr>
        <p:spPr>
          <a:xfrm>
            <a:off x="234309" y="6458987"/>
            <a:ext cx="1559046" cy="369332"/>
          </a:xfrm>
          <a:prstGeom prst="rect">
            <a:avLst/>
          </a:prstGeom>
          <a:noFill/>
        </p:spPr>
        <p:txBody>
          <a:bodyPr wrap="square">
            <a:spAutoFit/>
          </a:bodyPr>
          <a:lstStyle/>
          <a:p>
            <a:r>
              <a:rPr lang="en-US" dirty="0"/>
              <a:t>Input volume</a:t>
            </a:r>
            <a:endParaRPr lang="en-SE" dirty="0"/>
          </a:p>
        </p:txBody>
      </p:sp>
      <p:sp>
        <p:nvSpPr>
          <p:cNvPr id="9" name="TextBox 8">
            <a:extLst>
              <a:ext uri="{FF2B5EF4-FFF2-40B4-BE49-F238E27FC236}">
                <a16:creationId xmlns:a16="http://schemas.microsoft.com/office/drawing/2014/main" id="{5FFF156A-2D21-2B4F-45BF-25CA3FA3371A}"/>
              </a:ext>
            </a:extLst>
          </p:cNvPr>
          <p:cNvSpPr txBox="1"/>
          <p:nvPr/>
        </p:nvSpPr>
        <p:spPr>
          <a:xfrm>
            <a:off x="1907704" y="6458987"/>
            <a:ext cx="1924518" cy="369332"/>
          </a:xfrm>
          <a:prstGeom prst="rect">
            <a:avLst/>
          </a:prstGeom>
          <a:noFill/>
        </p:spPr>
        <p:txBody>
          <a:bodyPr wrap="square">
            <a:spAutoFit/>
          </a:bodyPr>
          <a:lstStyle/>
          <a:p>
            <a:r>
              <a:rPr lang="en-US" dirty="0"/>
              <a:t>1 output channel</a:t>
            </a:r>
            <a:endParaRPr lang="en-SE" dirty="0"/>
          </a:p>
        </p:txBody>
      </p:sp>
      <p:sp>
        <p:nvSpPr>
          <p:cNvPr id="10" name="TextBox 9">
            <a:extLst>
              <a:ext uri="{FF2B5EF4-FFF2-40B4-BE49-F238E27FC236}">
                <a16:creationId xmlns:a16="http://schemas.microsoft.com/office/drawing/2014/main" id="{D4233BBE-0AAE-E860-BBD9-EEC2F8DE41A1}"/>
              </a:ext>
            </a:extLst>
          </p:cNvPr>
          <p:cNvSpPr txBox="1"/>
          <p:nvPr/>
        </p:nvSpPr>
        <p:spPr>
          <a:xfrm>
            <a:off x="3964938" y="6458987"/>
            <a:ext cx="1559046" cy="369332"/>
          </a:xfrm>
          <a:prstGeom prst="rect">
            <a:avLst/>
          </a:prstGeom>
          <a:noFill/>
        </p:spPr>
        <p:txBody>
          <a:bodyPr wrap="square">
            <a:spAutoFit/>
          </a:bodyPr>
          <a:lstStyle/>
          <a:p>
            <a:r>
              <a:rPr lang="en-US" dirty="0"/>
              <a:t>Input volume</a:t>
            </a:r>
            <a:endParaRPr lang="en-SE" dirty="0"/>
          </a:p>
        </p:txBody>
      </p:sp>
      <p:sp>
        <p:nvSpPr>
          <p:cNvPr id="11" name="TextBox 10">
            <a:extLst>
              <a:ext uri="{FF2B5EF4-FFF2-40B4-BE49-F238E27FC236}">
                <a16:creationId xmlns:a16="http://schemas.microsoft.com/office/drawing/2014/main" id="{0E21249E-75D0-729E-0461-4CB521B848E7}"/>
              </a:ext>
            </a:extLst>
          </p:cNvPr>
          <p:cNvSpPr txBox="1"/>
          <p:nvPr/>
        </p:nvSpPr>
        <p:spPr>
          <a:xfrm>
            <a:off x="6427586" y="6458987"/>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pic>
        <p:nvPicPr>
          <p:cNvPr id="7" name="Picture 6">
            <a:extLst>
              <a:ext uri="{FF2B5EF4-FFF2-40B4-BE49-F238E27FC236}">
                <a16:creationId xmlns:a16="http://schemas.microsoft.com/office/drawing/2014/main" id="{0C814203-0835-423E-A134-891379A3650D}"/>
              </a:ext>
            </a:extLst>
          </p:cNvPr>
          <p:cNvPicPr>
            <a:picLocks noChangeAspect="1"/>
          </p:cNvPicPr>
          <p:nvPr/>
        </p:nvPicPr>
        <p:blipFill>
          <a:blip r:embed="rId3"/>
          <a:stretch>
            <a:fillRect/>
          </a:stretch>
        </p:blipFill>
        <p:spPr>
          <a:xfrm>
            <a:off x="0" y="1217007"/>
            <a:ext cx="3766542" cy="2830641"/>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36512" y="1151351"/>
                <a:ext cx="3456384" cy="5715617"/>
              </a:xfrm>
            </p:spPr>
            <p:txBody>
              <a:bodyPr>
                <a:normAutofit fontScale="5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Average pooling method smooths out the image and hence the sharp features may not be identified when this pooling method is used. </a:t>
                </a:r>
              </a:p>
            </p:txBody>
          </p:sp>
        </mc:Choice>
        <mc:Fallback>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36512" y="1151351"/>
                <a:ext cx="3456384" cy="5715617"/>
              </a:xfrm>
              <a:blipFill>
                <a:blip r:embed="rId3"/>
                <a:stretch>
                  <a:fillRect l="-1058" t="-1601" r="-14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p:txBody>
          <a:bodyPr/>
          <a:lstStyle/>
          <a:p>
            <a:r>
              <a:rPr lang="en-US" dirty="0"/>
              <a:t>A CNN with 1 CONV layer and 1 FC layer</a:t>
            </a:r>
            <a:endParaRPr lang="en-SE" dirty="0"/>
          </a:p>
        </p:txBody>
      </p:sp>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2"/>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Tree>
    <p:extLst>
      <p:ext uri="{BB962C8B-B14F-4D97-AF65-F5344CB8AC3E}">
        <p14:creationId xmlns:p14="http://schemas.microsoft.com/office/powerpoint/2010/main" val="1038975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a:xfrm>
            <a:off x="457200" y="188640"/>
            <a:ext cx="8229600" cy="868362"/>
          </a:xfrm>
        </p:spPr>
        <p:txBody>
          <a:bodyPr/>
          <a:lstStyle/>
          <a:p>
            <a:r>
              <a:rPr lang="en-US" sz="3600" dirty="0"/>
              <a:t>Summary of 3 Types of CNN Layers</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mc:Choice xmlns:a14="http://schemas.microsoft.com/office/drawing/2010/main"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m:t>
                                    </m:r>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m:t>
                                    </m:r>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m:t>
                                    </m:r>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m:t>
                                    </m:r>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40080">
                    <a:tc>
                      <a:txBody>
                        <a:bodyPr/>
                        <a:lstStyle/>
                        <a:p>
                          <a:pPr algn="ctr"/>
                          <a:r>
                            <a:rPr lang="en-US" dirty="0"/>
                            <a:t>Input volume</a:t>
                          </a:r>
                          <a:endParaRPr lang="en-SE" dirty="0"/>
                        </a:p>
                      </a:txBody>
                      <a:tcPr/>
                    </a:tc>
                    <a:tc>
                      <a:txBody>
                        <a:bodyPr/>
                        <a:lstStyle/>
                        <a:p>
                          <a:endParaRPr lang="en-SE"/>
                        </a:p>
                      </a:txBody>
                      <a:tcPr>
                        <a:blipFill>
                          <a:blip r:embed="rId3"/>
                          <a:stretch>
                            <a:fillRect l="-44549" t="-297170" r="-122556" b="-259434"/>
                          </a:stretch>
                        </a:blipFill>
                      </a:tcPr>
                    </a:tc>
                    <a:tc>
                      <a:txBody>
                        <a:bodyPr/>
                        <a:lstStyle/>
                        <a:p>
                          <a:endParaRPr lang="en-SE"/>
                        </a:p>
                      </a:txBody>
                      <a:tcPr>
                        <a:blipFill>
                          <a:blip r:embed="rId3"/>
                          <a:stretch>
                            <a:fillRect l="-241066" t="-297170" r="-104389" b="-259434"/>
                          </a:stretch>
                        </a:blipFill>
                      </a:tcPr>
                    </a:tc>
                    <a:tc>
                      <a:txBody>
                        <a:bodyPr/>
                        <a:lstStyle/>
                        <a:p>
                          <a:endParaRPr lang="en-SE"/>
                        </a:p>
                      </a:txBody>
                      <a:tcPr>
                        <a:blipFill>
                          <a:blip r:embed="rId3"/>
                          <a:stretch>
                            <a:fillRect l="-328701" t="-297170" r="-604" b="-259434"/>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3"/>
                          <a:stretch>
                            <a:fillRect l="-44549" t="-400952" r="-122556" b="-161905"/>
                          </a:stretch>
                        </a:blipFill>
                      </a:tcPr>
                    </a:tc>
                    <a:tc>
                      <a:txBody>
                        <a:bodyPr/>
                        <a:lstStyle/>
                        <a:p>
                          <a:endParaRPr lang="en-SE"/>
                        </a:p>
                      </a:txBody>
                      <a:tcPr>
                        <a:blipFill>
                          <a:blip r:embed="rId3"/>
                          <a:stretch>
                            <a:fillRect l="-241066" t="-400952" r="-104389" b="-161905"/>
                          </a:stretch>
                        </a:blipFill>
                      </a:tcPr>
                    </a:tc>
                    <a:tc>
                      <a:txBody>
                        <a:bodyPr/>
                        <a:lstStyle/>
                        <a:p>
                          <a:endParaRPr lang="en-SE"/>
                        </a:p>
                      </a:txBody>
                      <a:tcPr>
                        <a:blipFill>
                          <a:blip r:embed="rId3"/>
                          <a:stretch>
                            <a:fillRect l="-328701" t="-400952" r="-604"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3"/>
                          <a:stretch>
                            <a:fillRect l="-44549" t="-626190" r="-122556" b="-102381"/>
                          </a:stretch>
                        </a:blipFill>
                      </a:tcPr>
                    </a:tc>
                    <a:tc>
                      <a:txBody>
                        <a:bodyPr/>
                        <a:lstStyle/>
                        <a:p>
                          <a:endParaRPr lang="en-SE"/>
                        </a:p>
                      </a:txBody>
                      <a:tcPr>
                        <a:blipFill>
                          <a:blip r:embed="rId3"/>
                          <a:stretch>
                            <a:fillRect l="-241066" t="-626190" r="-104389" b="-102381"/>
                          </a:stretch>
                        </a:blipFill>
                      </a:tcPr>
                    </a:tc>
                    <a:tc>
                      <a:txBody>
                        <a:bodyPr/>
                        <a:lstStyle/>
                        <a:p>
                          <a:endParaRPr lang="en-SE"/>
                        </a:p>
                      </a:txBody>
                      <a:tcPr>
                        <a:blipFill>
                          <a:blip r:embed="rId3"/>
                          <a:stretch>
                            <a:fillRect l="-328701" t="-626190" r="-604"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3"/>
                          <a:stretch>
                            <a:fillRect l="-44549" t="-726190" r="-122556" b="-2381"/>
                          </a:stretch>
                        </a:blipFill>
                      </a:tcPr>
                    </a:tc>
                    <a:tc>
                      <a:txBody>
                        <a:bodyPr/>
                        <a:lstStyle/>
                        <a:p>
                          <a:endParaRPr lang="en-SE"/>
                        </a:p>
                      </a:txBody>
                      <a:tcPr>
                        <a:blipFill>
                          <a:blip r:embed="rId3"/>
                          <a:stretch>
                            <a:fillRect l="-241066" t="-726190" r="-104389" b="-2381"/>
                          </a:stretch>
                        </a:blipFill>
                      </a:tcPr>
                    </a:tc>
                    <a:tc>
                      <a:txBody>
                        <a:bodyPr/>
                        <a:lstStyle/>
                        <a:p>
                          <a:endParaRPr lang="en-SE"/>
                        </a:p>
                      </a:txBody>
                      <a:tcPr>
                        <a:blipFill>
                          <a:blip r:embed="rId3"/>
                          <a:stretch>
                            <a:fillRect l="-328701" t="-726190" r="-604" b="-2381"/>
                          </a:stretch>
                        </a:blipFill>
                      </a:tcPr>
                    </a:tc>
                    <a:extLst>
                      <a:ext uri="{0D108BD9-81ED-4DB2-BD59-A6C34878D82A}">
                        <a16:rowId xmlns:a16="http://schemas.microsoft.com/office/drawing/2014/main" val="66534836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1501876"/>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5191584" y="1501876"/>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1522935"/>
            <a:ext cx="1152128" cy="133168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0EEE4EC-9389-F774-4917-A879D3E4653D}"/>
                  </a:ext>
                </a:extLst>
              </p:cNvPr>
              <p:cNvSpPr txBox="1"/>
              <p:nvPr/>
            </p:nvSpPr>
            <p:spPr>
              <a:xfrm>
                <a:off x="179512" y="5343598"/>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The bias term </a:t>
                </a:r>
                <a14:m>
                  <m:oMath xmlns:m="http://schemas.openxmlformats.org/officeDocument/2006/math">
                    <m:r>
                      <a:rPr lang="en-US" b="0" smtClean="0">
                        <a:latin typeface="Cambria Math" panose="02040503050406030204" pitchFamily="18" charset="0"/>
                      </a:rPr>
                      <m:t>+</m:t>
                    </m:r>
                    <m:r>
                      <a:rPr lang="en-US" b="0" smtClean="0">
                        <a:latin typeface="Cambria Math" panose="02040503050406030204" pitchFamily="18" charset="0"/>
                      </a:rPr>
                      <m:t>1</m:t>
                    </m:r>
                  </m:oMath>
                </a14:m>
                <a:r>
                  <a:rPr lang="en-US" dirty="0"/>
                  <a:t> is often omitted</a:t>
                </a:r>
                <a:endParaRPr lang="en-SE" dirty="0"/>
              </a:p>
            </p:txBody>
          </p:sp>
        </mc:Choice>
        <mc:Fallback>
          <p:sp>
            <p:nvSpPr>
              <p:cNvPr id="3" name="TextBox 2">
                <a:extLst>
                  <a:ext uri="{FF2B5EF4-FFF2-40B4-BE49-F238E27FC236}">
                    <a16:creationId xmlns:a16="http://schemas.microsoft.com/office/drawing/2014/main" id="{30EEE4EC-9389-F774-4917-A879D3E4653D}"/>
                  </a:ext>
                </a:extLst>
              </p:cNvPr>
              <p:cNvSpPr txBox="1">
                <a:spLocks noRot="1" noChangeAspect="1" noMove="1" noResize="1" noEditPoints="1" noAdjustHandles="1" noChangeArrowheads="1" noChangeShapeType="1" noTextEdit="1"/>
              </p:cNvSpPr>
              <p:nvPr/>
            </p:nvSpPr>
            <p:spPr>
              <a:xfrm>
                <a:off x="179512" y="5343598"/>
                <a:ext cx="8712968" cy="923330"/>
              </a:xfrm>
              <a:prstGeom prst="rect">
                <a:avLst/>
              </a:prstGeom>
              <a:blipFill>
                <a:blip r:embed="rId7"/>
                <a:stretch>
                  <a:fillRect l="-559"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454316"/>
          </a:xfrm>
        </p:spPr>
        <p:txBody>
          <a:bodyPr>
            <a:normAutofit lnSpcReduction="10000"/>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we slide the filter over the width and height of the input volume, we will produce a 2D </a:t>
            </a:r>
            <a:r>
              <a:rPr lang="en-US" sz="1800" dirty="0">
                <a:solidFill>
                  <a:srgbClr val="C00000"/>
                </a:solidFill>
              </a:rPr>
              <a:t>activation map </a:t>
            </a:r>
            <a:r>
              <a:rPr lang="en-US" sz="1800" dirty="0"/>
              <a:t>(also called </a:t>
            </a:r>
            <a:r>
              <a:rPr lang="en-US" sz="1800" dirty="0">
                <a:solidFill>
                  <a:srgbClr val="C00000"/>
                </a:solidFill>
              </a:rPr>
              <a:t>feature map</a:t>
            </a:r>
            <a:r>
              <a:rPr lang="en-US" sz="1800" dirty="0"/>
              <a:t>) that gives the responses of that filter at every spatial position.</a:t>
            </a:r>
          </a:p>
          <a:p>
            <a:pPr lvl="1"/>
            <a:r>
              <a:rPr lang="en-US" sz="1600" dirty="0"/>
              <a:t>Dot product: elementwise multiplication of a filter w. corresponding input values, then summing them to generate one output value</a:t>
            </a:r>
          </a:p>
          <a:p>
            <a:r>
              <a:rPr lang="en-US" sz="20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58" y="3139797"/>
            <a:ext cx="4710910" cy="36347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42829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MULs: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b="0" i="0" smtClean="0">
                        <a:latin typeface="Cambria Math" panose="02040503050406030204" pitchFamily="18" charset="0"/>
                      </a:rPr>
                      <m:t>∗</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0" smtClean="0">
                        <a:latin typeface="Cambria Math" panose="02040503050406030204" pitchFamily="18" charset="0"/>
                      </a:rPr>
                      <m:t>)</m:t>
                    </m:r>
                    <m:r>
                      <a:rPr lang="en-US" sz="2000" b="0" i="1" smtClean="0">
                        <a:latin typeface="Cambria Math" panose="02040503050406030204" pitchFamily="18" charset="0"/>
                      </a:rPr>
                      <m:t>=120</m:t>
                    </m:r>
                  </m:oMath>
                </a14:m>
                <a:r>
                  <a:rPr lang="en-US" sz="2000" dirty="0"/>
                  <a:t>M</a:t>
                </a:r>
                <a:endParaRPr lang="en-SE" sz="2000" dirty="0"/>
              </a:p>
            </p:txBody>
          </p:sp>
        </mc:Choice>
        <mc:Fallback>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m:t>
                    </m:r>
                    <m:r>
                      <a:rPr lang="en-US" sz="2000" b="0" i="1" kern="0" smtClean="0">
                        <a:latin typeface="Cambria Math" panose="02040503050406030204" pitchFamily="18" charset="0"/>
                      </a:rPr>
                      <m:t>∗</m:t>
                    </m:r>
                    <m:r>
                      <a:rPr lang="en-US" sz="2000" b="0" i="1" kern="0" smtClean="0">
                        <a:latin typeface="Cambria Math" panose="02040503050406030204" pitchFamily="18" charset="0"/>
                      </a:rPr>
                      <m:t>(</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m:t>
                    </m:r>
                    <m:r>
                      <a:rPr lang="en-US" sz="2000" b="0" i="1" kern="0" smtClean="0">
                        <a:latin typeface="Cambria Math" panose="02040503050406030204" pitchFamily="18" charset="0"/>
                      </a:rPr>
                      <m:t>(</m:t>
                    </m:r>
                    <m:r>
                      <a:rPr lang="en-US" sz="2000" b="0" i="1" kern="0" smtClean="0">
                        <a:latin typeface="Cambria Math" panose="02040503050406030204" pitchFamily="18" charset="0"/>
                      </a:rPr>
                      <m:t>5∗5∗16</m:t>
                    </m:r>
                    <m:r>
                      <a:rPr lang="en-US" sz="2000" b="0" i="1" kern="0" smtClean="0">
                        <a:latin typeface="Cambria Math" panose="02040503050406030204" pitchFamily="18" charset="0"/>
                      </a:rPr>
                      <m:t>)</m:t>
                    </m:r>
                    <m:r>
                      <a:rPr lang="en-US" sz="2000" b="0" i="1" kern="0" smtClean="0">
                        <a:latin typeface="Cambria Math" panose="02040503050406030204" pitchFamily="18" charset="0"/>
                      </a:rPr>
                      <m:t>∗</m:t>
                    </m:r>
                    <m:r>
                      <a:rPr lang="en-US" sz="2000" b="0" i="1" kern="0" smtClean="0">
                        <a:latin typeface="Cambria Math" panose="02040503050406030204" pitchFamily="18" charset="0"/>
                      </a:rPr>
                      <m:t>(</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a:t>
            </a:r>
            <a:r>
              <a:rPr lang="en-US" sz="1600" dirty="0">
                <a:hlinkClick r:id="rId5"/>
              </a:rPr>
              <a:t>https://www.youtube.com/watch?v=T7o3xvJLuHk</a:t>
            </a:r>
            <a:r>
              <a:rPr lang="en-US" sz="1600" dirty="0"/>
              <a:t>  </a:t>
            </a:r>
          </a:p>
        </p:txBody>
      </p:sp>
    </p:spTree>
    <p:extLst>
      <p:ext uri="{BB962C8B-B14F-4D97-AF65-F5344CB8AC3E}">
        <p14:creationId xmlns:p14="http://schemas.microsoft.com/office/powerpoint/2010/main" val="1576656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mc:Choice xmlns:a14="http://schemas.microsoft.com/office/drawing/2010/main"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84784"/>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b="0" i="0" smtClean="0">
                        <a:latin typeface="Cambria Math" panose="02040503050406030204" pitchFamily="18" charset="0"/>
                      </a:rPr>
                      <m:t>(</m:t>
                    </m:r>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b="0" i="1" smtClean="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4∗4∗4</m:t>
                    </m:r>
                    <m:r>
                      <a:rPr lang="en-US" sz="2400" b="0" i="1" smtClean="0">
                        <a:latin typeface="Cambria Math" panose="02040503050406030204" pitchFamily="18" charset="0"/>
                      </a:rPr>
                      <m:t>)</m:t>
                    </m:r>
                    <m:r>
                      <a:rPr lang="en-US" sz="2400" i="1">
                        <a:latin typeface="Cambria Math" panose="02040503050406030204" pitchFamily="18" charset="0"/>
                      </a:rPr>
                      <m:t>=1152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84784"/>
                <a:ext cx="2555066" cy="4792787"/>
              </a:xfrm>
              <a:prstGeom prst="rect">
                <a:avLst/>
              </a:prstGeom>
              <a:blipFill>
                <a:blip r:embed="rId3"/>
                <a:stretch>
                  <a:fillRect l="-7399" t="-1908" r="-4057" b="-292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3∗3</m:t>
                    </m:r>
                    <m:r>
                      <a:rPr lang="en-US" sz="2000" smtClean="0">
                        <a:solidFill>
                          <a:srgbClr val="C00000"/>
                        </a:solidFill>
                        <a:latin typeface="Cambria Math" panose="02040503050406030204" pitchFamily="18" charset="0"/>
                      </a:rPr>
                      <m:t>∗</m:t>
                    </m:r>
                    <m:r>
                      <a:rPr lang="en-US" sz="2000" b="0" i="0" smtClean="0">
                        <a:solidFill>
                          <a:srgbClr val="C00000"/>
                        </a:solidFill>
                        <a:latin typeface="Cambria Math" panose="02040503050406030204" pitchFamily="18" charset="0"/>
                      </a:rPr>
                      <m:t>1</m:t>
                    </m:r>
                    <m:r>
                      <a:rPr lang="en-US" sz="2000" b="0" i="0" smtClean="0">
                        <a:latin typeface="Cambria Math" panose="02040503050406030204" pitchFamily="18" charset="0"/>
                      </a:rPr>
                      <m:t>)</m:t>
                    </m:r>
                    <m:r>
                      <a:rPr lang="en-US" sz="2000" b="0" i="0" smtClean="0">
                        <a:latin typeface="Cambria Math" panose="02040503050406030204" pitchFamily="18" charset="0"/>
                      </a:rPr>
                      <m:t>∗</m:t>
                    </m:r>
                    <m:r>
                      <a:rPr lang="en-US" sz="2000" b="0" i="0" smtClean="0">
                        <a:latin typeface="Cambria Math" panose="02040503050406030204" pitchFamily="18" charset="0"/>
                      </a:rPr>
                      <m:t>(</m:t>
                    </m:r>
                    <m:r>
                      <a:rPr lang="en-US" sz="2000">
                        <a:latin typeface="Cambria Math" panose="02040503050406030204" pitchFamily="18" charset="0"/>
                      </a:rPr>
                      <m:t>2∗4∗4</m:t>
                    </m:r>
                    <m:r>
                      <a:rPr lang="en-US" sz="2000" b="0" i="0" smtClean="0">
                        <a:latin typeface="Cambria Math" panose="02040503050406030204" pitchFamily="18" charset="0"/>
                      </a:rPr>
                      <m:t>)</m:t>
                    </m:r>
                    <m:r>
                      <a:rPr lang="en-US" sz="2000">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1∗1∗2</m:t>
                    </m:r>
                    <m:r>
                      <a:rPr lang="en-US" sz="2000" b="0" i="1" smtClean="0">
                        <a:latin typeface="Cambria Math" panose="02040503050406030204" pitchFamily="18" charset="0"/>
                      </a:rPr>
                      <m:t>)</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4∗4∗4</m:t>
                    </m:r>
                    <m:r>
                      <a:rPr lang="en-US" sz="2000" b="0" i="1" smtClean="0">
                        <a:latin typeface="Cambria Math" panose="02040503050406030204" pitchFamily="18" charset="0"/>
                      </a:rPr>
                      <m:t>)</m:t>
                    </m:r>
                    <m:r>
                      <a:rPr lang="en-US" sz="2000" i="1">
                        <a:latin typeface="Cambria Math" panose="02040503050406030204" pitchFamily="18" charset="0"/>
                      </a:rPr>
                      <m:t>=416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1</m:t>
                    </m:r>
                  </m:oMath>
                </a14:m>
                <a:r>
                  <a:rPr lang="en-US" altLang="zh-TW" sz="2000" dirty="0">
                    <a:solidFill>
                      <a:srgbClr val="C00000"/>
                    </a:solidFill>
                  </a:rPr>
                  <a:t> </a:t>
                </a:r>
                <a:r>
                  <a:rPr lang="en-US" altLang="zh-TW" sz="2000" dirty="0"/>
                  <a:t>MULs to compute each output element; </a:t>
                </a:r>
                <a14:m>
                  <m:oMath xmlns:m="http://schemas.openxmlformats.org/officeDocument/2006/math">
                    <m:r>
                      <a:rPr lang="en-US" sz="2000" b="0" i="0" smtClean="0">
                        <a:latin typeface="Cambria Math" panose="02040503050406030204" pitchFamily="18" charset="0"/>
                      </a:rPr>
                      <m:t>2∗</m:t>
                    </m:r>
                    <m:r>
                      <a:rPr lang="en-US" sz="2000" i="1">
                        <a:latin typeface="Cambria Math" panose="02040503050406030204" pitchFamily="18" charset="0"/>
                      </a:rPr>
                      <m:t>4∗4</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2386"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a:t>
            </a:r>
            <a:r>
              <a:rPr lang="en-US"/>
              <a:t>parameters frozen for</a:t>
            </a:r>
            <a:endParaRPr lang="en-US" dirty="0"/>
          </a:p>
          <a:p>
            <a:pPr lvl="1"/>
            <a:r>
              <a:rPr lang="en-US" dirty="0"/>
              <a:t>all CONV layers and only train the SoftMax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395536" y="1295400"/>
            <a:ext cx="8352928" cy="2709664"/>
          </a:xfrm>
        </p:spPr>
        <p:txBody>
          <a:bodyPr>
            <a:normAutofit fontScale="92500" lnSpcReduction="2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6597</TotalTime>
  <Words>7653</Words>
  <Application>Microsoft Office PowerPoint</Application>
  <PresentationFormat>On-screen Show (4:3)</PresentationFormat>
  <Paragraphs>1183</Paragraphs>
  <Slides>77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Cambria Math</vt:lpstr>
      <vt:lpstr>Century Schoolbook</vt:lpstr>
      <vt:lpstr>Courier New</vt:lpstr>
      <vt:lpstr>Roboto</vt:lpstr>
      <vt:lpstr>Times New Roman</vt:lpstr>
      <vt:lpstr>Default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Summary of 3 Types of CNN Layers</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488</cp:revision>
  <dcterms:created xsi:type="dcterms:W3CDTF">2020-03-21T16:53:45Z</dcterms:created>
  <dcterms:modified xsi:type="dcterms:W3CDTF">2022-11-21T16:23:09Z</dcterms:modified>
</cp:coreProperties>
</file>